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72" r:id="rId7"/>
    <p:sldId id="273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5" d="100"/>
          <a:sy n="115" d="100"/>
        </p:scale>
        <p:origin x="-516" y="3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2C842-FCEF-4ACE-9AF1-B61FD9313DD9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5F25-6137-4125-9136-F7FB9CA1815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2C842-FCEF-4ACE-9AF1-B61FD9313DD9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5F25-6137-4125-9136-F7FB9CA1815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2C842-FCEF-4ACE-9AF1-B61FD9313DD9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5F25-6137-4125-9136-F7FB9CA1815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2C842-FCEF-4ACE-9AF1-B61FD9313DD9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5F25-6137-4125-9136-F7FB9CA1815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 userDrawn="1"/>
        </p:nvSpPr>
        <p:spPr>
          <a:xfrm rot="20922481">
            <a:off x="-2773450" y="-247138"/>
            <a:ext cx="15403341" cy="740025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 userDrawn="1"/>
        </p:nvSpPr>
        <p:spPr>
          <a:xfrm rot="20303128">
            <a:off x="-2868532" y="-208148"/>
            <a:ext cx="15403341" cy="740025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 userDrawn="1"/>
        </p:nvSpPr>
        <p:spPr>
          <a:xfrm rot="19711080">
            <a:off x="-2910253" y="-175850"/>
            <a:ext cx="15403341" cy="740025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2C842-FCEF-4ACE-9AF1-B61FD9313DD9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5F25-6137-4125-9136-F7FB9CA1815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2C842-FCEF-4ACE-9AF1-B61FD9313DD9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5F25-6137-4125-9136-F7FB9CA1815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2C842-FCEF-4ACE-9AF1-B61FD9313DD9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5F25-6137-4125-9136-F7FB9CA1815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2C842-FCEF-4ACE-9AF1-B61FD9313DD9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5F25-6137-4125-9136-F7FB9CA1815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2C842-FCEF-4ACE-9AF1-B61FD9313DD9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5F25-6137-4125-9136-F7FB9CA1815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2C842-FCEF-4ACE-9AF1-B61FD9313DD9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5F25-6137-4125-9136-F7FB9CA1815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2C842-FCEF-4ACE-9AF1-B61FD9313DD9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5F25-6137-4125-9136-F7FB9CA1815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2C842-FCEF-4ACE-9AF1-B61FD9313DD9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E5F25-6137-4125-9136-F7FB9CA1815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마트팜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12576" y="0"/>
            <a:ext cx="15111384" cy="69573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476672" y="2301875"/>
            <a:ext cx="12097344" cy="1487166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ko-KR" altLang="en-US" b="1" dirty="0" smtClean="0"/>
              <a:t>제어시스템 설계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- </a:t>
            </a:r>
            <a:r>
              <a:rPr lang="ko-KR" altLang="en-US" b="1" dirty="0" err="1" smtClean="0"/>
              <a:t>스마트팜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-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020272" y="5951021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20141681 </a:t>
            </a:r>
            <a:r>
              <a:rPr lang="ko-KR" altLang="en-US" dirty="0" err="1" smtClean="0"/>
              <a:t>황의송</a:t>
            </a:r>
            <a:endParaRPr lang="en-US" altLang="ko-KR" dirty="0" smtClean="0"/>
          </a:p>
          <a:p>
            <a:r>
              <a:rPr lang="en-US" altLang="ko-KR" dirty="0" smtClean="0"/>
              <a:t>20141662 </a:t>
            </a:r>
            <a:r>
              <a:rPr lang="ko-KR" altLang="en-US" dirty="0" smtClean="0"/>
              <a:t>이병호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Font typeface="Wingdings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 smtClean="0"/>
              <a:t>명령 </a:t>
            </a:r>
            <a:r>
              <a:rPr lang="en-US" altLang="ko-KR" dirty="0" smtClean="0"/>
              <a:t>‘2’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13888" y="967639"/>
            <a:ext cx="2700000" cy="36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17638"/>
            <a:ext cx="2453500" cy="504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635896" y="4725144"/>
            <a:ext cx="35408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 smtClean="0"/>
              <a:t>‘2’ </a:t>
            </a:r>
            <a:r>
              <a:rPr lang="en-US" altLang="ko-KR" sz="3000" dirty="0"/>
              <a:t>: </a:t>
            </a:r>
            <a:r>
              <a:rPr lang="en-US" altLang="ko-KR" sz="3000" dirty="0" smtClean="0"/>
              <a:t>*SM </a:t>
            </a:r>
            <a:r>
              <a:rPr lang="ko-KR" altLang="en-US" sz="3000" dirty="0"/>
              <a:t>값 출력 </a:t>
            </a:r>
            <a:endParaRPr lang="en-US" altLang="ko-KR" sz="3000" dirty="0" smtClean="0"/>
          </a:p>
          <a:p>
            <a:r>
              <a:rPr lang="en-US" altLang="ko-KR" sz="3000" dirty="0" smtClean="0"/>
              <a:t>     (</a:t>
            </a:r>
            <a:r>
              <a:rPr lang="en-US" altLang="ko-KR" sz="3000" dirty="0"/>
              <a:t>LCD ,</a:t>
            </a:r>
            <a:r>
              <a:rPr lang="ko-KR" altLang="en-US" sz="3000" dirty="0" err="1"/>
              <a:t>블루투스</a:t>
            </a:r>
            <a:r>
              <a:rPr lang="en-US" altLang="ko-KR" sz="3000" dirty="0"/>
              <a:t>)</a:t>
            </a:r>
            <a:endParaRPr lang="ko-KR" altLang="en-US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4499992" y="601199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*SM ( Soil </a:t>
            </a:r>
            <a:r>
              <a:rPr lang="en-US" altLang="ko-KR" dirty="0" err="1" smtClean="0"/>
              <a:t>Moistur</a:t>
            </a:r>
            <a:r>
              <a:rPr lang="en-US" altLang="ko-KR" dirty="0" smtClean="0"/>
              <a:t>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Font typeface="Wingdings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 smtClean="0"/>
              <a:t>명령 </a:t>
            </a:r>
            <a:r>
              <a:rPr lang="en-US" altLang="ko-KR" dirty="0" smtClean="0"/>
              <a:t>‘3’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417638"/>
            <a:ext cx="2700000" cy="36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17638"/>
            <a:ext cx="2453500" cy="5040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563888" y="5229200"/>
            <a:ext cx="51395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 smtClean="0"/>
              <a:t>‘3’ </a:t>
            </a:r>
            <a:r>
              <a:rPr lang="en-US" altLang="ko-KR" sz="3000" dirty="0"/>
              <a:t>: </a:t>
            </a:r>
            <a:r>
              <a:rPr lang="ko-KR" altLang="en-US" sz="3000" dirty="0"/>
              <a:t>블라인드 </a:t>
            </a:r>
            <a:r>
              <a:rPr lang="ko-KR" altLang="en-US" sz="3000" dirty="0" smtClean="0"/>
              <a:t>열기</a:t>
            </a:r>
            <a:endParaRPr lang="en-US" altLang="ko-KR" sz="3000" dirty="0" smtClean="0"/>
          </a:p>
          <a:p>
            <a:r>
              <a:rPr lang="en-US" altLang="ko-KR" sz="3000" dirty="0"/>
              <a:t> </a:t>
            </a:r>
            <a:r>
              <a:rPr lang="en-US" altLang="ko-KR" sz="3000" dirty="0" smtClean="0"/>
              <a:t>  </a:t>
            </a:r>
            <a:r>
              <a:rPr lang="ko-KR" altLang="en-US" sz="3000" dirty="0" smtClean="0"/>
              <a:t>  </a:t>
            </a:r>
            <a:r>
              <a:rPr lang="en-US" altLang="ko-KR" sz="3000" dirty="0" smtClean="0"/>
              <a:t>(</a:t>
            </a:r>
            <a:r>
              <a:rPr lang="ko-KR" altLang="en-US" sz="3000" dirty="0"/>
              <a:t>중복 사용시</a:t>
            </a:r>
            <a:r>
              <a:rPr lang="en-US" altLang="ko-KR" sz="3000" dirty="0"/>
              <a:t>, </a:t>
            </a:r>
            <a:r>
              <a:rPr lang="ko-KR" altLang="en-US" sz="3000" dirty="0"/>
              <a:t>명령인식</a:t>
            </a:r>
            <a:r>
              <a:rPr lang="en-US" altLang="ko-KR" sz="3000" dirty="0"/>
              <a:t>X)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34369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Font typeface="Wingdings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 smtClean="0"/>
              <a:t>명령 </a:t>
            </a:r>
            <a:r>
              <a:rPr lang="en-US" altLang="ko-KR" dirty="0" smtClean="0"/>
              <a:t>‘4’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417638"/>
            <a:ext cx="2700000" cy="36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39" y="1417638"/>
            <a:ext cx="2453500" cy="504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669074" y="5214450"/>
            <a:ext cx="51395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 smtClean="0"/>
              <a:t>‘4’ </a:t>
            </a:r>
            <a:r>
              <a:rPr lang="en-US" altLang="ko-KR" sz="3000" dirty="0"/>
              <a:t>: </a:t>
            </a:r>
            <a:r>
              <a:rPr lang="ko-KR" altLang="en-US" sz="3000" dirty="0"/>
              <a:t>블라인드 닫기 </a:t>
            </a:r>
            <a:endParaRPr lang="en-US" altLang="ko-KR" sz="3000" dirty="0" smtClean="0"/>
          </a:p>
          <a:p>
            <a:r>
              <a:rPr lang="en-US" altLang="ko-KR" sz="3000" dirty="0"/>
              <a:t> </a:t>
            </a:r>
            <a:r>
              <a:rPr lang="en-US" altLang="ko-KR" sz="3000" dirty="0" smtClean="0"/>
              <a:t>    (</a:t>
            </a:r>
            <a:r>
              <a:rPr lang="ko-KR" altLang="en-US" sz="3000" dirty="0"/>
              <a:t>중복 사용시</a:t>
            </a:r>
            <a:r>
              <a:rPr lang="en-US" altLang="ko-KR" sz="3000" dirty="0"/>
              <a:t>, </a:t>
            </a:r>
            <a:r>
              <a:rPr lang="ko-KR" altLang="en-US" sz="3000" dirty="0"/>
              <a:t>명령인식</a:t>
            </a:r>
            <a:r>
              <a:rPr lang="en-US" altLang="ko-KR" sz="3000" dirty="0"/>
              <a:t>X)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48659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Font typeface="Wingdings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 smtClean="0"/>
              <a:t>명령 </a:t>
            </a:r>
            <a:r>
              <a:rPr lang="en-US" altLang="ko-KR" dirty="0" smtClean="0"/>
              <a:t>‘5’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516190"/>
            <a:ext cx="2700000" cy="36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85" y="1516190"/>
            <a:ext cx="2453500" cy="5040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79912" y="52292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000" dirty="0" smtClean="0"/>
              <a:t>‘5’ </a:t>
            </a:r>
            <a:r>
              <a:rPr lang="en-US" altLang="ko-KR" sz="3000" dirty="0"/>
              <a:t>: </a:t>
            </a:r>
            <a:r>
              <a:rPr lang="ko-KR" altLang="en-US" sz="3000" dirty="0" smtClean="0"/>
              <a:t>수동 </a:t>
            </a:r>
            <a:r>
              <a:rPr lang="en-US" altLang="ko-KR" sz="3000" dirty="0" smtClean="0"/>
              <a:t>LED ON,</a:t>
            </a:r>
            <a:br>
              <a:rPr lang="en-US" altLang="ko-KR" sz="3000" dirty="0" smtClean="0"/>
            </a:br>
            <a:r>
              <a:rPr lang="en-US" altLang="ko-KR" sz="3000" dirty="0" smtClean="0"/>
              <a:t>   </a:t>
            </a:r>
            <a:r>
              <a:rPr lang="ko-KR" altLang="en-US" sz="3000" dirty="0" smtClean="0"/>
              <a:t>자동모드 </a:t>
            </a:r>
            <a:r>
              <a:rPr lang="en-US" altLang="ko-KR" sz="3000" dirty="0" smtClean="0"/>
              <a:t>OFF &amp; </a:t>
            </a:r>
            <a:r>
              <a:rPr lang="ko-KR" altLang="en-US" sz="3000" dirty="0" smtClean="0"/>
              <a:t>수동 </a:t>
            </a:r>
            <a:r>
              <a:rPr lang="en-US" altLang="ko-KR" sz="3000" dirty="0" smtClean="0"/>
              <a:t/>
            </a:r>
            <a:br>
              <a:rPr lang="en-US" altLang="ko-KR" sz="3000" dirty="0" smtClean="0"/>
            </a:br>
            <a:r>
              <a:rPr lang="en-US" altLang="ko-KR" sz="3000" dirty="0" smtClean="0"/>
              <a:t>   LED OFF, </a:t>
            </a:r>
            <a:r>
              <a:rPr lang="ko-KR" altLang="en-US" sz="3000" dirty="0" smtClean="0"/>
              <a:t>자동모드 </a:t>
            </a:r>
            <a:r>
              <a:rPr lang="en-US" altLang="ko-KR" sz="3000" dirty="0" smtClean="0"/>
              <a:t>OFF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81678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57200" y="3326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Font typeface="Wingdings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 smtClean="0"/>
              <a:t>명령 </a:t>
            </a:r>
            <a:r>
              <a:rPr lang="en-US" altLang="ko-KR" dirty="0" smtClean="0"/>
              <a:t>‘6’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4" y="1654985"/>
            <a:ext cx="2453500" cy="504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95" y="4264985"/>
            <a:ext cx="3240000" cy="243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95" y="1654985"/>
            <a:ext cx="3240000" cy="2430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63705" y="2869985"/>
            <a:ext cx="324479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 smtClean="0"/>
              <a:t>‘6’ </a:t>
            </a:r>
            <a:r>
              <a:rPr lang="en-US" altLang="ko-KR" sz="3000" dirty="0"/>
              <a:t>: LED </a:t>
            </a:r>
            <a:r>
              <a:rPr lang="en-US" altLang="ko-KR" sz="3000" dirty="0" smtClean="0"/>
              <a:t>OFF,</a:t>
            </a:r>
            <a:br>
              <a:rPr lang="en-US" altLang="ko-KR" sz="3000" dirty="0" smtClean="0"/>
            </a:br>
            <a:r>
              <a:rPr lang="en-US" altLang="ko-KR" sz="3000" dirty="0" smtClean="0"/>
              <a:t>LED </a:t>
            </a:r>
            <a:r>
              <a:rPr lang="ko-KR" altLang="en-US" sz="3000" dirty="0"/>
              <a:t>자동모드 </a:t>
            </a:r>
            <a:r>
              <a:rPr lang="en-US" altLang="ko-KR" sz="3000" dirty="0" smtClean="0"/>
              <a:t>ON</a:t>
            </a:r>
            <a:br>
              <a:rPr lang="en-US" altLang="ko-KR" sz="3000" dirty="0" smtClean="0"/>
            </a:br>
            <a:r>
              <a:rPr lang="en-US" altLang="ko-KR" sz="3000" dirty="0" smtClean="0"/>
              <a:t>(</a:t>
            </a:r>
            <a:r>
              <a:rPr lang="en-US" altLang="ko-KR" sz="3000" dirty="0"/>
              <a:t>CDS </a:t>
            </a:r>
            <a:r>
              <a:rPr lang="ko-KR" altLang="en-US" sz="3000" dirty="0"/>
              <a:t>센서 연동</a:t>
            </a:r>
            <a:r>
              <a:rPr lang="en-US" altLang="ko-KR" sz="3000" dirty="0"/>
              <a:t>)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4295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Font typeface="Wingdings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 smtClean="0"/>
              <a:t>명령 </a:t>
            </a:r>
            <a:r>
              <a:rPr lang="en-US" altLang="ko-KR" dirty="0" smtClean="0"/>
              <a:t>‘7’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575" y="1484784"/>
            <a:ext cx="3600000" cy="27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57" y="1484784"/>
            <a:ext cx="2453500" cy="504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073201" y="4531186"/>
            <a:ext cx="409919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 smtClean="0"/>
              <a:t>‘7’ </a:t>
            </a:r>
            <a:r>
              <a:rPr lang="en-US" altLang="ko-KR" sz="3000" dirty="0"/>
              <a:t>: </a:t>
            </a:r>
            <a:r>
              <a:rPr lang="ko-KR" altLang="en-US" sz="3000" dirty="0"/>
              <a:t>수동 워터펌프 </a:t>
            </a:r>
            <a:r>
              <a:rPr lang="en-US" altLang="ko-KR" sz="3000" dirty="0"/>
              <a:t>ON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5730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Font typeface="Wingdings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 smtClean="0"/>
              <a:t>명령 </a:t>
            </a:r>
            <a:r>
              <a:rPr lang="en-US" altLang="ko-KR" dirty="0" smtClean="0"/>
              <a:t>‘8’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70257"/>
            <a:ext cx="2453500" cy="5040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470257"/>
            <a:ext cx="3600000" cy="27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139952" y="4509120"/>
            <a:ext cx="33698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 smtClean="0"/>
              <a:t>‘8’ </a:t>
            </a:r>
            <a:r>
              <a:rPr lang="en-US" altLang="ko-KR" sz="3000" dirty="0"/>
              <a:t>: </a:t>
            </a:r>
            <a:r>
              <a:rPr lang="ko-KR" altLang="en-US" sz="3000" dirty="0"/>
              <a:t>수동 </a:t>
            </a:r>
            <a:r>
              <a:rPr lang="ko-KR" altLang="en-US" sz="3000" dirty="0" smtClean="0"/>
              <a:t>워터펌프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52704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Font typeface="Wingdings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 smtClean="0"/>
              <a:t>명령 </a:t>
            </a:r>
            <a:r>
              <a:rPr lang="en-US" altLang="ko-KR" dirty="0" smtClean="0"/>
              <a:t>‘9’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79" y="1556792"/>
            <a:ext cx="2453501" cy="5040000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556792"/>
            <a:ext cx="3600000" cy="27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635896" y="4603194"/>
            <a:ext cx="556594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 smtClean="0"/>
              <a:t>‘9’ </a:t>
            </a:r>
            <a:r>
              <a:rPr lang="en-US" altLang="ko-KR" sz="3000" dirty="0"/>
              <a:t>: </a:t>
            </a:r>
            <a:r>
              <a:rPr lang="ko-KR" altLang="en-US" sz="3000" dirty="0"/>
              <a:t>워터펌프 </a:t>
            </a:r>
            <a:r>
              <a:rPr lang="en-US" altLang="ko-KR" sz="3000" dirty="0"/>
              <a:t>Auto ON &amp; OFF </a:t>
            </a:r>
            <a:r>
              <a:rPr lang="en-US" altLang="ko-KR" sz="3000" dirty="0" smtClean="0"/>
              <a:t/>
            </a:r>
            <a:br>
              <a:rPr lang="en-US" altLang="ko-KR" sz="3000" dirty="0" smtClean="0"/>
            </a:br>
            <a:r>
              <a:rPr lang="en-US" altLang="ko-KR" sz="3000" dirty="0" smtClean="0"/>
              <a:t>     (</a:t>
            </a:r>
            <a:r>
              <a:rPr lang="en-US" altLang="ko-KR" sz="3000" dirty="0"/>
              <a:t>SM</a:t>
            </a:r>
            <a:r>
              <a:rPr lang="ko-KR" altLang="en-US" sz="3000" dirty="0"/>
              <a:t>센서 연동</a:t>
            </a:r>
            <a:r>
              <a:rPr lang="en-US" altLang="ko-KR" sz="3000" dirty="0"/>
              <a:t>)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88162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0" name="Picture 18" descr="ìëë°°ê²½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1880320"/>
            <a:ext cx="15240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6"/>
          <p:cNvSpPr>
            <a:spLocks noChangeArrowheads="1"/>
          </p:cNvSpPr>
          <p:nvPr/>
        </p:nvSpPr>
        <p:spPr bwMode="auto">
          <a:xfrm>
            <a:off x="3022600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87824" y="3659540"/>
            <a:ext cx="8280920" cy="1569660"/>
          </a:xfrm>
          <a:prstGeom prst="rect">
            <a:avLst/>
          </a:prstGeom>
          <a:noFill/>
          <a:effectLst>
            <a:outerShdw blurRad="50800" dist="50800" dir="2040000" algn="ctr" rotWithShape="0">
              <a:srgbClr val="000000">
                <a:alpha val="74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latin typeface="양재꽃게체M" pitchFamily="18" charset="-127"/>
                <a:ea typeface="양재꽃게체M" pitchFamily="18" charset="-127"/>
              </a:rPr>
              <a:t>Thank you</a:t>
            </a:r>
            <a:endParaRPr lang="ko-KR" altLang="en-US" sz="9600" dirty="0">
              <a:latin typeface="양재꽃게체M" pitchFamily="18" charset="-127"/>
              <a:ea typeface="양재꽃게체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981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 rot="20922481">
            <a:off x="-2773450" y="-247138"/>
            <a:ext cx="15403341" cy="740025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 rot="20303128">
            <a:off x="-2868532" y="-208148"/>
            <a:ext cx="15403341" cy="740025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 rot="19711080">
            <a:off x="-2910253" y="-175850"/>
            <a:ext cx="15403341" cy="740025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>
              <a:buFont typeface="Wingdings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 smtClean="0"/>
              <a:t>시스템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 smtClean="0"/>
              <a:t>기존 </a:t>
            </a:r>
            <a:r>
              <a:rPr lang="ko-KR" altLang="en-US" sz="2000" dirty="0" err="1" smtClean="0"/>
              <a:t>스마트팜</a:t>
            </a:r>
            <a:r>
              <a:rPr lang="ko-KR" altLang="en-US" sz="2000" dirty="0" smtClean="0"/>
              <a:t> 설비 비용의 문제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특정 작물에 최적화된 데이터베이스 설정가능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/>
              <a:t>최적화된 생육환경이 유지되므로 단위 면적당 </a:t>
            </a:r>
            <a:r>
              <a:rPr lang="ko-KR" altLang="en-US" sz="2000" dirty="0" smtClean="0"/>
              <a:t>생산량 증가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양질의 농산물을 대량재배 가능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인건비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절감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안정적 </a:t>
            </a:r>
            <a:r>
              <a:rPr lang="ko-KR" altLang="en-US" sz="2000" dirty="0"/>
              <a:t>생산이 가능해져 </a:t>
            </a:r>
            <a:r>
              <a:rPr lang="ko-KR" altLang="en-US" sz="2000" dirty="0" err="1"/>
              <a:t>농업인들의</a:t>
            </a:r>
            <a:r>
              <a:rPr lang="ko-KR" altLang="en-US" sz="2000" dirty="0"/>
              <a:t> 판로 확보 및 수출 확대에 </a:t>
            </a:r>
            <a:r>
              <a:rPr lang="ko-KR" altLang="en-US" sz="2000" dirty="0" smtClean="0"/>
              <a:t>도움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부업으로 농사를 지을 수 있음</a:t>
            </a:r>
            <a:endParaRPr lang="en-US" altLang="ko-K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 rot="20922481">
            <a:off x="-2773450" y="-247138"/>
            <a:ext cx="15403341" cy="740025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 rot="20303128">
            <a:off x="-2868532" y="-208148"/>
            <a:ext cx="15403341" cy="740025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 rot="19711080">
            <a:off x="-2910253" y="-175850"/>
            <a:ext cx="15403341" cy="740025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>
              <a:buFont typeface="Wingdings" pitchFamily="2" charset="2"/>
              <a:buChar char="§"/>
            </a:pPr>
            <a:r>
              <a:rPr lang="ko-KR" altLang="en-US" dirty="0" smtClean="0"/>
              <a:t> 시스템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57200" y="1855365"/>
            <a:ext cx="3106688" cy="4525963"/>
          </a:xfrm>
        </p:spPr>
        <p:txBody>
          <a:bodyPr>
            <a:normAutofit/>
          </a:bodyPr>
          <a:lstStyle/>
          <a:p>
            <a:endParaRPr lang="en-US" altLang="ko-KR" sz="2800" dirty="0" smtClean="0"/>
          </a:p>
          <a:p>
            <a:r>
              <a:rPr lang="en-US" altLang="ko-KR" sz="2800" dirty="0" smtClean="0"/>
              <a:t>LCD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en-US" altLang="ko-KR" sz="2800" dirty="0" smtClean="0"/>
              <a:t>DC</a:t>
            </a:r>
            <a:r>
              <a:rPr lang="ko-KR" altLang="en-US" sz="2800" dirty="0" smtClean="0"/>
              <a:t>모터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워터펌프</a:t>
            </a:r>
            <a:endParaRPr lang="en-US" altLang="ko-KR" sz="2800" dirty="0"/>
          </a:p>
          <a:p>
            <a:endParaRPr lang="en-US" altLang="ko-KR" sz="2800" dirty="0" smtClean="0"/>
          </a:p>
          <a:p>
            <a:r>
              <a:rPr lang="en-US" altLang="ko-KR" sz="2800" dirty="0" smtClean="0"/>
              <a:t>CDS</a:t>
            </a:r>
            <a:r>
              <a:rPr lang="ko-KR" altLang="en-US" sz="2800" dirty="0" smtClean="0"/>
              <a:t>센서</a:t>
            </a:r>
            <a:endParaRPr lang="en-US" altLang="ko-KR" sz="28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860032" y="1855365"/>
            <a:ext cx="352839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토양수분센서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LED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바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블루투스통신모듈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20922481">
            <a:off x="-2773450" y="-247138"/>
            <a:ext cx="15403341" cy="740025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 rot="20303128">
            <a:off x="-2868532" y="-208148"/>
            <a:ext cx="15403341" cy="740025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 rot="19711080">
            <a:off x="-2910253" y="-175850"/>
            <a:ext cx="15403341" cy="740025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>
              <a:buFont typeface="Wingdings" pitchFamily="2" charset="2"/>
              <a:buChar char="§"/>
            </a:pPr>
            <a:r>
              <a:rPr lang="ko-KR" altLang="en-US" dirty="0" smtClean="0"/>
              <a:t> 시스템 기능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79512" y="1772816"/>
            <a:ext cx="8712968" cy="5400600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2400" dirty="0" err="1" smtClean="0"/>
              <a:t>블루투스를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이용하여 블라인드 </a:t>
            </a:r>
            <a:r>
              <a:rPr lang="ko-KR" altLang="en-US" sz="2400" dirty="0" smtClean="0"/>
              <a:t>제어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endParaRPr lang="ko-KR" altLang="en-US" sz="2400" dirty="0"/>
          </a:p>
          <a:p>
            <a:pPr fontAlgn="base"/>
            <a:r>
              <a:rPr lang="ko-KR" altLang="en-US" sz="2400" dirty="0" smtClean="0"/>
              <a:t>토양수분측정센서를 </a:t>
            </a:r>
            <a:r>
              <a:rPr lang="ko-KR" altLang="en-US" sz="2400" dirty="0"/>
              <a:t>이용하여 워터펌프 자동화 및 </a:t>
            </a:r>
            <a:r>
              <a:rPr lang="ko-KR" altLang="en-US" sz="2400" dirty="0" err="1"/>
              <a:t>블루투스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제어</a:t>
            </a:r>
            <a:endParaRPr lang="en-US" altLang="ko-KR" sz="2400" dirty="0" smtClean="0"/>
          </a:p>
          <a:p>
            <a:pPr fontAlgn="base"/>
            <a:endParaRPr lang="ko-KR" altLang="en-US" sz="2400" dirty="0"/>
          </a:p>
          <a:p>
            <a:pPr fontAlgn="base"/>
            <a:r>
              <a:rPr lang="en-US" altLang="ko-KR" sz="2400" dirty="0" smtClean="0"/>
              <a:t>CDS</a:t>
            </a:r>
            <a:r>
              <a:rPr lang="ko-KR" altLang="en-US" sz="2400" dirty="0"/>
              <a:t>센서를 이용하여 </a:t>
            </a:r>
            <a:r>
              <a:rPr lang="en-US" altLang="ko-KR" sz="2400" dirty="0"/>
              <a:t>LED strip </a:t>
            </a:r>
            <a:r>
              <a:rPr lang="ko-KR" altLang="en-US" sz="2400" dirty="0"/>
              <a:t>자동화 및 </a:t>
            </a:r>
            <a:r>
              <a:rPr lang="ko-KR" altLang="en-US" sz="2400" dirty="0" err="1"/>
              <a:t>블루투스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제어</a:t>
            </a:r>
            <a:endParaRPr lang="en-US" altLang="ko-KR" sz="2400" dirty="0" smtClean="0"/>
          </a:p>
          <a:p>
            <a:pPr fontAlgn="base"/>
            <a:endParaRPr lang="ko-KR" altLang="en-US" sz="2400" dirty="0"/>
          </a:p>
          <a:p>
            <a:pPr fontAlgn="base"/>
            <a:r>
              <a:rPr lang="en-US" altLang="ko-KR" sz="2400" dirty="0" smtClean="0"/>
              <a:t>LCD</a:t>
            </a:r>
            <a:r>
              <a:rPr lang="ko-KR" altLang="en-US" sz="2400" dirty="0"/>
              <a:t>로 각 센서의 측정값 확인 가능 및 </a:t>
            </a:r>
            <a:r>
              <a:rPr lang="ko-KR" altLang="en-US" sz="2400" dirty="0" err="1"/>
              <a:t>블루투스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제어</a:t>
            </a:r>
            <a:endParaRPr lang="en-US" altLang="ko-KR" sz="2400" dirty="0" smtClean="0"/>
          </a:p>
          <a:p>
            <a:pPr fontAlgn="base"/>
            <a:endParaRPr lang="ko-KR" altLang="en-US" sz="2400" dirty="0"/>
          </a:p>
          <a:p>
            <a:pPr fontAlgn="base"/>
            <a:r>
              <a:rPr lang="en-US" altLang="ko-KR" sz="2400" dirty="0" smtClean="0"/>
              <a:t>APP</a:t>
            </a:r>
            <a:r>
              <a:rPr lang="ko-KR" altLang="en-US" sz="2400" dirty="0"/>
              <a:t>을 통해서 값 설정</a:t>
            </a:r>
            <a:r>
              <a:rPr lang="en-US" altLang="ko-KR" sz="2400" dirty="0"/>
              <a:t>, </a:t>
            </a:r>
            <a:r>
              <a:rPr lang="ko-KR" altLang="en-US" sz="2400" dirty="0"/>
              <a:t>확인</a:t>
            </a:r>
            <a:r>
              <a:rPr lang="en-US" altLang="ko-KR" sz="2400" dirty="0"/>
              <a:t>, </a:t>
            </a:r>
            <a:r>
              <a:rPr lang="ko-KR" altLang="en-US" sz="2400" dirty="0"/>
              <a:t>시스템 제어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 rot="20922481">
            <a:off x="-2773450" y="-247138"/>
            <a:ext cx="15403341" cy="740025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/>
          <p:cNvSpPr/>
          <p:nvPr/>
        </p:nvSpPr>
        <p:spPr>
          <a:xfrm rot="20303128">
            <a:off x="-2868532" y="-208148"/>
            <a:ext cx="15403341" cy="740025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/>
          <p:cNvSpPr/>
          <p:nvPr/>
        </p:nvSpPr>
        <p:spPr>
          <a:xfrm rot="19711080">
            <a:off x="-2910253" y="-78370"/>
            <a:ext cx="15403341" cy="740025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 descr="isometric-greenhouse-isolated-on-white-vector-1560844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68560" y="332655"/>
            <a:ext cx="10801200" cy="6452665"/>
          </a:xfrm>
          <a:prstGeom prst="rect">
            <a:avLst/>
          </a:prstGeom>
        </p:spPr>
      </p:pic>
      <p:pic>
        <p:nvPicPr>
          <p:cNvPr id="40" name="그림 39" descr="토양수분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79184">
            <a:off x="2733037" y="3678269"/>
            <a:ext cx="2309242" cy="2309242"/>
          </a:xfrm>
          <a:prstGeom prst="rect">
            <a:avLst/>
          </a:prstGeom>
        </p:spPr>
      </p:pic>
      <p:pic>
        <p:nvPicPr>
          <p:cNvPr id="65" name="그림 64" descr="led stri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943232">
            <a:off x="1418333" y="-893276"/>
            <a:ext cx="5675743" cy="5675743"/>
          </a:xfrm>
          <a:prstGeom prst="rect">
            <a:avLst/>
          </a:prstGeom>
        </p:spPr>
      </p:pic>
      <p:pic>
        <p:nvPicPr>
          <p:cNvPr id="20" name="그림 19" descr="모터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494367">
            <a:off x="7342007" y="1636376"/>
            <a:ext cx="576064" cy="576064"/>
          </a:xfrm>
          <a:prstGeom prst="rect">
            <a:avLst/>
          </a:prstGeom>
        </p:spPr>
      </p:pic>
      <p:pic>
        <p:nvPicPr>
          <p:cNvPr id="21" name="그림 20" descr="워터펌프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51261">
            <a:off x="7552586" y="3605778"/>
            <a:ext cx="1523156" cy="1523156"/>
          </a:xfrm>
          <a:prstGeom prst="rect">
            <a:avLst/>
          </a:prstGeom>
        </p:spPr>
      </p:pic>
      <p:sp>
        <p:nvSpPr>
          <p:cNvPr id="25" name="원통 24"/>
          <p:cNvSpPr/>
          <p:nvPr/>
        </p:nvSpPr>
        <p:spPr>
          <a:xfrm rot="14418159" flipH="1">
            <a:off x="5252126" y="740978"/>
            <a:ext cx="97237" cy="5064146"/>
          </a:xfrm>
          <a:prstGeom prst="can">
            <a:avLst>
              <a:gd name="adj" fmla="val 10086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형 화살표 29"/>
          <p:cNvSpPr/>
          <p:nvPr/>
        </p:nvSpPr>
        <p:spPr>
          <a:xfrm>
            <a:off x="6588224" y="2141904"/>
            <a:ext cx="504056" cy="536576"/>
          </a:xfrm>
          <a:prstGeom prst="circularArrow">
            <a:avLst>
              <a:gd name="adj1" fmla="val 11247"/>
              <a:gd name="adj2" fmla="val 1142319"/>
              <a:gd name="adj3" fmla="val 6549716"/>
              <a:gd name="adj4" fmla="val 10800000"/>
              <a:gd name="adj5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위쪽/아래쪽 화살표 30"/>
          <p:cNvSpPr/>
          <p:nvPr/>
        </p:nvSpPr>
        <p:spPr>
          <a:xfrm>
            <a:off x="6732240" y="2717968"/>
            <a:ext cx="216024" cy="648072"/>
          </a:xfrm>
          <a:prstGeom prst="upDownArrow">
            <a:avLst>
              <a:gd name="adj1" fmla="val 25813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3059832" y="443711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>
              <a:buFont typeface="Wingdings" pitchFamily="2" charset="2"/>
              <a:buChar char="§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스마트팜</a:t>
            </a:r>
            <a:r>
              <a:rPr lang="ko-KR" altLang="en-US" dirty="0" smtClean="0"/>
              <a:t> 구상도</a:t>
            </a:r>
            <a:endParaRPr lang="ko-KR" altLang="en-US" dirty="0"/>
          </a:p>
        </p:txBody>
      </p:sp>
      <p:sp>
        <p:nvSpPr>
          <p:cNvPr id="35" name="자유형 34"/>
          <p:cNvSpPr/>
          <p:nvPr/>
        </p:nvSpPr>
        <p:spPr>
          <a:xfrm>
            <a:off x="6876256" y="-171400"/>
            <a:ext cx="1230811" cy="4174309"/>
          </a:xfrm>
          <a:custGeom>
            <a:avLst/>
            <a:gdLst>
              <a:gd name="connsiteX0" fmla="*/ 1062446 w 1230811"/>
              <a:gd name="connsiteY0" fmla="*/ 4174309 h 4174309"/>
              <a:gd name="connsiteX1" fmla="*/ 1053737 w 1230811"/>
              <a:gd name="connsiteY1" fmla="*/ 577669 h 4174309"/>
              <a:gd name="connsiteX2" fmla="*/ 0 w 1230811"/>
              <a:gd name="connsiteY2" fmla="*/ 708297 h 417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0811" h="4174309">
                <a:moveTo>
                  <a:pt x="1062446" y="4174309"/>
                </a:moveTo>
                <a:cubicBezTo>
                  <a:pt x="1146628" y="2664823"/>
                  <a:pt x="1230811" y="1155338"/>
                  <a:pt x="1053737" y="577669"/>
                </a:cubicBezTo>
                <a:cubicBezTo>
                  <a:pt x="876663" y="0"/>
                  <a:pt x="275771" y="638629"/>
                  <a:pt x="0" y="708297"/>
                </a:cubicBezTo>
              </a:path>
            </a:pathLst>
          </a:cu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 flipH="1">
            <a:off x="2267744" y="548680"/>
            <a:ext cx="4608512" cy="26642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cd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4000940">
            <a:off x="6234484" y="855003"/>
            <a:ext cx="1513351" cy="1135013"/>
          </a:xfrm>
          <a:prstGeom prst="rect">
            <a:avLst/>
          </a:prstGeom>
        </p:spPr>
      </p:pic>
      <p:pic>
        <p:nvPicPr>
          <p:cNvPr id="39" name="그림 38" descr="tmp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5576" y="4293096"/>
            <a:ext cx="1705372" cy="1705372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48" name="TextBox 47"/>
          <p:cNvSpPr txBox="1"/>
          <p:nvPr/>
        </p:nvSpPr>
        <p:spPr>
          <a:xfrm>
            <a:off x="1187624" y="4705399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TMP</a:t>
            </a:r>
            <a:r>
              <a:rPr lang="ko-KR" altLang="en-US" sz="1400" dirty="0" smtClean="0"/>
              <a:t>센서</a:t>
            </a:r>
            <a:endParaRPr lang="ko-KR" altLang="en-US" sz="1400" dirty="0"/>
          </a:p>
        </p:txBody>
      </p:sp>
      <p:sp>
        <p:nvSpPr>
          <p:cNvPr id="49" name="TextBox 48"/>
          <p:cNvSpPr txBox="1"/>
          <p:nvPr/>
        </p:nvSpPr>
        <p:spPr>
          <a:xfrm rot="19806658">
            <a:off x="3052959" y="5124863"/>
            <a:ext cx="2569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토양 수분 측정 센서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651198" y="1043444"/>
            <a:ext cx="85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CDS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 rot="19800000">
            <a:off x="6876256" y="211230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DC</a:t>
            </a:r>
            <a:r>
              <a:rPr lang="ko-KR" altLang="en-US" dirty="0" smtClean="0"/>
              <a:t>모터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704856" y="4643844"/>
            <a:ext cx="140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워터펌</a:t>
            </a:r>
            <a:r>
              <a:rPr lang="ko-KR" altLang="en-US" dirty="0"/>
              <a:t>프</a:t>
            </a:r>
          </a:p>
        </p:txBody>
      </p:sp>
      <p:pic>
        <p:nvPicPr>
          <p:cNvPr id="54" name="그림 53" descr="물방울-세트-제자리표-디자인-성분-스톡-일러스트__k14730239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83768" y="3068960"/>
            <a:ext cx="288032" cy="471882"/>
          </a:xfrm>
          <a:prstGeom prst="rect">
            <a:avLst/>
          </a:prstGeom>
        </p:spPr>
      </p:pic>
      <p:pic>
        <p:nvPicPr>
          <p:cNvPr id="60" name="그림 59" descr="물방울-세트-제자리표-디자인-성분-스톡-일러스트__k14730239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75856" y="2636912"/>
            <a:ext cx="288032" cy="471882"/>
          </a:xfrm>
          <a:prstGeom prst="rect">
            <a:avLst/>
          </a:prstGeom>
        </p:spPr>
      </p:pic>
      <p:pic>
        <p:nvPicPr>
          <p:cNvPr id="62" name="그림 61" descr="물방울-세트-제자리표-디자인-성분-스톡-일러스트__k14730239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67944" y="2204864"/>
            <a:ext cx="288032" cy="471882"/>
          </a:xfrm>
          <a:prstGeom prst="rect">
            <a:avLst/>
          </a:prstGeom>
        </p:spPr>
      </p:pic>
      <p:pic>
        <p:nvPicPr>
          <p:cNvPr id="63" name="그림 62" descr="물방울-세트-제자리표-디자인-성분-스톡-일러스트__k14730239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60032" y="1772816"/>
            <a:ext cx="288032" cy="471882"/>
          </a:xfrm>
          <a:prstGeom prst="rect">
            <a:avLst/>
          </a:prstGeom>
        </p:spPr>
      </p:pic>
      <p:pic>
        <p:nvPicPr>
          <p:cNvPr id="64" name="그림 63" descr="물방울-세트-제자리표-디자인-성분-스톡-일러스트__k14730239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80112" y="1300934"/>
            <a:ext cx="288032" cy="471882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 rot="19815931">
            <a:off x="2003742" y="2066750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LED strip</a:t>
            </a:r>
            <a:endParaRPr lang="ko-KR" altLang="en-US" sz="2000" dirty="0"/>
          </a:p>
        </p:txBody>
      </p:sp>
      <p:pic>
        <p:nvPicPr>
          <p:cNvPr id="67" name="그림 66" descr="1467852432492m0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311078">
            <a:off x="4765523" y="5067110"/>
            <a:ext cx="1245842" cy="1152128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4644008" y="609329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블루투스</a:t>
            </a:r>
            <a:r>
              <a:rPr lang="ko-KR" altLang="en-US" dirty="0" smtClean="0"/>
              <a:t> 모듈</a:t>
            </a:r>
            <a:endParaRPr lang="ko-KR" altLang="en-US" dirty="0"/>
          </a:p>
        </p:txBody>
      </p:sp>
      <p:cxnSp>
        <p:nvCxnSpPr>
          <p:cNvPr id="71" name="직선 화살표 연결선 70"/>
          <p:cNvCxnSpPr/>
          <p:nvPr/>
        </p:nvCxnSpPr>
        <p:spPr>
          <a:xfrm flipV="1">
            <a:off x="8172400" y="1196752"/>
            <a:ext cx="0" cy="13681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72" descr="lcd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211048">
            <a:off x="-199588" y="4739197"/>
            <a:ext cx="2819632" cy="2114724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 rot="1913662">
            <a:off x="292228" y="5542499"/>
            <a:ext cx="2286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i="1" dirty="0" smtClean="0"/>
              <a:t>  TMP = 25</a:t>
            </a:r>
            <a:r>
              <a:rPr lang="ko-KR" altLang="en-US" sz="1000" b="1" i="1" dirty="0" smtClean="0"/>
              <a:t> ˚ </a:t>
            </a:r>
            <a:r>
              <a:rPr lang="en-US" altLang="ko-KR" sz="1000" b="1" i="1" dirty="0" smtClean="0"/>
              <a:t>C</a:t>
            </a:r>
            <a:r>
              <a:rPr lang="ko-KR" altLang="en-US" sz="1000" b="1" i="1" dirty="0" smtClean="0"/>
              <a:t> </a:t>
            </a:r>
            <a:r>
              <a:rPr lang="en-US" altLang="ko-KR" sz="1000" b="1" i="1" dirty="0" smtClean="0"/>
              <a:t>,CSD = 800</a:t>
            </a:r>
          </a:p>
          <a:p>
            <a:r>
              <a:rPr lang="ko-KR" altLang="en-US" sz="1000" b="1" i="1" dirty="0" smtClean="0"/>
              <a:t>토양수분 </a:t>
            </a:r>
            <a:r>
              <a:rPr lang="en-US" altLang="ko-KR" sz="1000" b="1" i="1" dirty="0" smtClean="0"/>
              <a:t>= 100  </a:t>
            </a:r>
            <a:endParaRPr lang="ko-KR" altLang="en-US" sz="1000" b="1" i="1" dirty="0"/>
          </a:p>
        </p:txBody>
      </p:sp>
      <p:grpSp>
        <p:nvGrpSpPr>
          <p:cNvPr id="88" name="그룹 87"/>
          <p:cNvGrpSpPr/>
          <p:nvPr/>
        </p:nvGrpSpPr>
        <p:grpSpPr>
          <a:xfrm>
            <a:off x="2823998" y="2844200"/>
            <a:ext cx="235834" cy="584800"/>
            <a:chOff x="807774" y="1772816"/>
            <a:chExt cx="235834" cy="584800"/>
          </a:xfrm>
        </p:grpSpPr>
        <p:cxnSp>
          <p:nvCxnSpPr>
            <p:cNvPr id="78" name="직선 연결선 77"/>
            <p:cNvCxnSpPr/>
            <p:nvPr/>
          </p:nvCxnSpPr>
          <p:spPr>
            <a:xfrm flipH="1">
              <a:off x="827584" y="1772816"/>
              <a:ext cx="216024" cy="21602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853711" y="1971747"/>
              <a:ext cx="189897" cy="169818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 flipH="1">
              <a:off x="919345" y="2095684"/>
              <a:ext cx="124263" cy="10918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이등변 삼각형 85"/>
            <p:cNvSpPr/>
            <p:nvPr/>
          </p:nvSpPr>
          <p:spPr>
            <a:xfrm rot="13500000">
              <a:off x="774858" y="2185053"/>
              <a:ext cx="205479" cy="139648"/>
            </a:xfrm>
            <a:prstGeom prst="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3589959" y="2420888"/>
            <a:ext cx="235834" cy="584800"/>
            <a:chOff x="807774" y="1772816"/>
            <a:chExt cx="235834" cy="584800"/>
          </a:xfrm>
        </p:grpSpPr>
        <p:cxnSp>
          <p:nvCxnSpPr>
            <p:cNvPr id="90" name="직선 연결선 89"/>
            <p:cNvCxnSpPr/>
            <p:nvPr/>
          </p:nvCxnSpPr>
          <p:spPr>
            <a:xfrm flipH="1">
              <a:off x="827584" y="1772816"/>
              <a:ext cx="216024" cy="21602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853711" y="1971747"/>
              <a:ext cx="189897" cy="169818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 flipH="1">
              <a:off x="919345" y="2095684"/>
              <a:ext cx="124263" cy="10918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이등변 삼각형 92"/>
            <p:cNvSpPr/>
            <p:nvPr/>
          </p:nvSpPr>
          <p:spPr>
            <a:xfrm rot="13500000">
              <a:off x="774858" y="2185053"/>
              <a:ext cx="205479" cy="139648"/>
            </a:xfrm>
            <a:prstGeom prst="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4355976" y="1980104"/>
            <a:ext cx="235834" cy="584800"/>
            <a:chOff x="807774" y="1772816"/>
            <a:chExt cx="235834" cy="584800"/>
          </a:xfrm>
        </p:grpSpPr>
        <p:cxnSp>
          <p:nvCxnSpPr>
            <p:cNvPr id="95" name="직선 연결선 94"/>
            <p:cNvCxnSpPr/>
            <p:nvPr/>
          </p:nvCxnSpPr>
          <p:spPr>
            <a:xfrm flipH="1">
              <a:off x="827584" y="1772816"/>
              <a:ext cx="216024" cy="21602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853711" y="1971747"/>
              <a:ext cx="189897" cy="169818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 flipH="1">
              <a:off x="919345" y="2095684"/>
              <a:ext cx="124263" cy="10918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이등변 삼각형 97"/>
            <p:cNvSpPr/>
            <p:nvPr/>
          </p:nvSpPr>
          <p:spPr>
            <a:xfrm rot="13500000">
              <a:off x="774858" y="2185053"/>
              <a:ext cx="205479" cy="139648"/>
            </a:xfrm>
            <a:prstGeom prst="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5121937" y="1556792"/>
            <a:ext cx="235834" cy="584800"/>
            <a:chOff x="807774" y="1772816"/>
            <a:chExt cx="235834" cy="584800"/>
          </a:xfrm>
        </p:grpSpPr>
        <p:cxnSp>
          <p:nvCxnSpPr>
            <p:cNvPr id="100" name="직선 연결선 99"/>
            <p:cNvCxnSpPr/>
            <p:nvPr/>
          </p:nvCxnSpPr>
          <p:spPr>
            <a:xfrm flipH="1">
              <a:off x="827584" y="1772816"/>
              <a:ext cx="216024" cy="216024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>
              <a:off x="853711" y="1971747"/>
              <a:ext cx="189897" cy="169818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>
            <a:xfrm flipH="1">
              <a:off x="919345" y="2095684"/>
              <a:ext cx="124263" cy="10918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이등변 삼각형 102"/>
            <p:cNvSpPr/>
            <p:nvPr/>
          </p:nvSpPr>
          <p:spPr>
            <a:xfrm rot="13500000">
              <a:off x="774858" y="2185053"/>
              <a:ext cx="205479" cy="139648"/>
            </a:xfrm>
            <a:prstGeom prst="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번개 103"/>
          <p:cNvSpPr/>
          <p:nvPr/>
        </p:nvSpPr>
        <p:spPr>
          <a:xfrm rot="20374245">
            <a:off x="6034234" y="5660111"/>
            <a:ext cx="1296144" cy="360040"/>
          </a:xfrm>
          <a:prstGeom prst="lightningBolt">
            <a:avLst/>
          </a:prstGeom>
          <a:solidFill>
            <a:schemeClr val="accent5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5" name="그림 104" descr="7-51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24328" y="5291336"/>
            <a:ext cx="1306016" cy="13060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88740"/>
            <a:ext cx="7632848" cy="572463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Font typeface="Wingdings" pitchFamily="2" charset="2"/>
              <a:buChar char="§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스마트팜</a:t>
            </a:r>
            <a:r>
              <a:rPr lang="ko-KR" altLang="en-US" dirty="0" smtClean="0"/>
              <a:t> 실물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50758"/>
            <a:ext cx="7200800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997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Font typeface="Wingdings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dirty="0" smtClean="0"/>
              <a:t>회로도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69889320" descr="EMB00067cc059a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42" y="1268760"/>
            <a:ext cx="8663438" cy="540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35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Font typeface="Wingdings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 smtClean="0"/>
              <a:t>명령 </a:t>
            </a:r>
            <a:r>
              <a:rPr lang="en-US" altLang="ko-KR" dirty="0" smtClean="0"/>
              <a:t>‘0’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85896" y="967638"/>
            <a:ext cx="2700000" cy="36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17638"/>
            <a:ext cx="2453500" cy="504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9912" y="4725144"/>
            <a:ext cx="44644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 smtClean="0"/>
              <a:t>‘0’ </a:t>
            </a:r>
            <a:r>
              <a:rPr lang="en-US" altLang="ko-KR" sz="3000" dirty="0"/>
              <a:t>: TMP</a:t>
            </a:r>
            <a:r>
              <a:rPr lang="ko-KR" altLang="en-US" sz="3000" dirty="0"/>
              <a:t>값 출력 </a:t>
            </a:r>
            <a:r>
              <a:rPr lang="en-US" altLang="ko-KR" sz="3000" dirty="0" smtClean="0"/>
              <a:t/>
            </a:r>
            <a:br>
              <a:rPr lang="en-US" altLang="ko-KR" sz="3000" dirty="0" smtClean="0"/>
            </a:br>
            <a:r>
              <a:rPr lang="en-US" altLang="ko-KR" sz="3000" dirty="0" smtClean="0"/>
              <a:t>     (</a:t>
            </a:r>
            <a:r>
              <a:rPr lang="en-US" altLang="ko-KR" sz="3000" dirty="0"/>
              <a:t>LCD ,</a:t>
            </a:r>
            <a:r>
              <a:rPr lang="ko-KR" altLang="en-US" sz="3000" dirty="0" err="1"/>
              <a:t>블루투스</a:t>
            </a:r>
            <a:r>
              <a:rPr lang="en-US" altLang="ko-KR" sz="3000" dirty="0"/>
              <a:t>)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75415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Font typeface="Wingdings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 smtClean="0"/>
              <a:t>명령 </a:t>
            </a:r>
            <a:r>
              <a:rPr lang="en-US" altLang="ko-KR" dirty="0" smtClean="0"/>
              <a:t>‘1’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85896" y="967638"/>
            <a:ext cx="2700000" cy="36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17638"/>
            <a:ext cx="2453501" cy="504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9912" y="4659264"/>
            <a:ext cx="35408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 smtClean="0"/>
              <a:t>‘1’ </a:t>
            </a:r>
            <a:r>
              <a:rPr lang="en-US" altLang="ko-KR" sz="3000" dirty="0"/>
              <a:t>: CDS</a:t>
            </a:r>
            <a:r>
              <a:rPr lang="ko-KR" altLang="en-US" sz="3000" dirty="0"/>
              <a:t>값 출력 </a:t>
            </a:r>
            <a:endParaRPr lang="en-US" altLang="ko-KR" sz="3000" dirty="0" smtClean="0"/>
          </a:p>
          <a:p>
            <a:r>
              <a:rPr lang="en-US" altLang="ko-KR" sz="3000" dirty="0"/>
              <a:t> </a:t>
            </a:r>
            <a:r>
              <a:rPr lang="en-US" altLang="ko-KR" sz="3000" dirty="0" smtClean="0"/>
              <a:t>    (</a:t>
            </a:r>
            <a:r>
              <a:rPr lang="en-US" altLang="ko-KR" sz="3000" dirty="0"/>
              <a:t>LCD ,</a:t>
            </a:r>
            <a:r>
              <a:rPr lang="ko-KR" altLang="en-US" sz="3000" dirty="0" err="1"/>
              <a:t>블루투스</a:t>
            </a:r>
            <a:r>
              <a:rPr lang="en-US" altLang="ko-KR" sz="3000" dirty="0"/>
              <a:t>)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67749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269</Words>
  <Application>Microsoft Office PowerPoint</Application>
  <PresentationFormat>화면 슬라이드 쇼(4:3)</PresentationFormat>
  <Paragraphs>79</Paragraphs>
  <Slides>18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제어시스템 설계 - 스마트팜 -</vt:lpstr>
      <vt:lpstr> 시스템 목적</vt:lpstr>
      <vt:lpstr> 시스템 구성</vt:lpstr>
      <vt:lpstr> 시스템 기능</vt:lpstr>
      <vt:lpstr> 스마트팜 구상도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제어시스템 설계</dc:title>
  <dc:creator>USER</dc:creator>
  <cp:lastModifiedBy>infocom24303</cp:lastModifiedBy>
  <cp:revision>49</cp:revision>
  <dcterms:created xsi:type="dcterms:W3CDTF">2018-05-22T06:01:57Z</dcterms:created>
  <dcterms:modified xsi:type="dcterms:W3CDTF">2018-06-20T12:20:22Z</dcterms:modified>
</cp:coreProperties>
</file>